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65" r:id="rId5"/>
  </p:sldMasterIdLst>
  <p:notesMasterIdLst>
    <p:notesMasterId r:id="rId41"/>
  </p:notesMasterIdLst>
  <p:sldIdLst>
    <p:sldId id="289" r:id="rId6"/>
    <p:sldId id="287" r:id="rId7"/>
    <p:sldId id="286" r:id="rId8"/>
    <p:sldId id="285" r:id="rId9"/>
    <p:sldId id="291" r:id="rId10"/>
    <p:sldId id="292" r:id="rId11"/>
    <p:sldId id="293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6" r:id="rId20"/>
    <p:sldId id="307" r:id="rId21"/>
    <p:sldId id="308" r:id="rId22"/>
    <p:sldId id="309" r:id="rId23"/>
    <p:sldId id="261" r:id="rId24"/>
    <p:sldId id="310" r:id="rId25"/>
    <p:sldId id="262" r:id="rId26"/>
    <p:sldId id="312" r:id="rId27"/>
    <p:sldId id="269" r:id="rId28"/>
    <p:sldId id="311" r:id="rId29"/>
    <p:sldId id="283" r:id="rId30"/>
    <p:sldId id="277" r:id="rId31"/>
    <p:sldId id="280" r:id="rId32"/>
    <p:sldId id="273" r:id="rId33"/>
    <p:sldId id="274" r:id="rId34"/>
    <p:sldId id="284" r:id="rId35"/>
    <p:sldId id="263" r:id="rId36"/>
    <p:sldId id="264" r:id="rId37"/>
    <p:sldId id="265" r:id="rId38"/>
    <p:sldId id="266" r:id="rId39"/>
    <p:sldId id="26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89"/>
            <p14:sldId id="287"/>
            <p14:sldId id="286"/>
            <p14:sldId id="285"/>
            <p14:sldId id="291"/>
            <p14:sldId id="292"/>
            <p14:sldId id="293"/>
            <p14:sldId id="294"/>
            <p14:sldId id="295"/>
            <p14:sldId id="296"/>
            <p14:sldId id="297"/>
            <p14:sldId id="298"/>
            <p14:sldId id="299"/>
            <p14:sldId id="300"/>
            <p14:sldId id="306"/>
            <p14:sldId id="307"/>
            <p14:sldId id="308"/>
            <p14:sldId id="309"/>
            <p14:sldId id="261"/>
            <p14:sldId id="310"/>
          </p14:sldIdLst>
        </p14:section>
        <p14:section name="Backup Slides" id="{D2EA30EA-0BC0-4C37-A8F8-2B41D5EE3350}">
          <p14:sldIdLst>
            <p14:sldId id="262"/>
            <p14:sldId id="312"/>
            <p14:sldId id="269"/>
            <p14:sldId id="311"/>
          </p14:sldIdLst>
        </p14:section>
        <p14:section name="Style Guide" id="{F10F3CE5-E087-40FD-B0AE-505C952C1029}">
          <p14:sldIdLst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1C25"/>
    <a:srgbClr val="FFFFFF"/>
    <a:srgbClr val="782F40"/>
    <a:srgbClr val="682860"/>
    <a:srgbClr val="EE7624"/>
    <a:srgbClr val="1B5633"/>
    <a:srgbClr val="CEB88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0A80E3-8548-466D-B7C7-A8CED8C8297E}" v="232" dt="2023-10-17T03:23:00.471"/>
    <p1510:client id="{15DF8BED-E5D1-4178-8896-7D9125394B1A}" v="38" dt="2023-10-17T01:57:42.011"/>
    <p1510:client id="{3877E7D1-A84B-4FB8-80B5-B19D5C1CDE81}" v="173" vWet="174" dt="2023-10-17T02:33:40.447"/>
    <p1510:client id="{38E1AD04-958C-417A-8D61-FD20603CD02B}" v="1" dt="2023-10-16T20:54:14.410"/>
    <p1510:client id="{57157559-0EA1-42AC-939E-54CD6BB69547}" v="5" dt="2023-10-16T20:57:20.414"/>
    <p1510:client id="{61060539-4368-4B2B-9B60-863C1A6D2396}" v="5" dt="2023-10-16T20:56:21.677"/>
    <p1510:client id="{796123F5-3A94-4D0D-97D2-5CDAFC1D04CD}" v="1004" dt="2023-10-17T05:23:07.501"/>
    <p1510:client id="{7B3612AC-BAE0-4CAB-A129-81A8C4093317}" v="89" dt="2023-10-16T21:29:18.109"/>
    <p1510:client id="{8A33C1DA-63F3-4384-B04D-91C70130FDE8}" v="2" dt="2023-10-17T03:25:02"/>
    <p1510:client id="{AD216D41-B3AF-4161-BBC4-1796F0382946}" v="66" dt="2023-10-17T02:16:18.528"/>
    <p1510:client id="{B54169BB-8D63-4AA9-ACEA-CB9917395CAD}" v="61" dt="2023-10-16T21:47:38.039"/>
    <p1510:client id="{BF346228-046B-4B3D-8BDA-6E1AB87B7531}" v="276" dt="2023-10-17T05:49:38.188"/>
    <p1510:client id="{EAD0FB7C-E18D-469B-A63D-6E23AF75D2B7}" v="35" dt="2023-10-17T02:02:14.4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706" y="7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presProps" Target="presProp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microsoft.com/office/2015/10/relationships/revisionInfo" Target="revisionInfo.xml"/><Relationship Id="rId20" Type="http://schemas.openxmlformats.org/officeDocument/2006/relationships/slide" Target="slides/slide15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4/2/2024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22307240-87E0-C751-8DE7-65BC4314EF0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0144CB6-3688-E780-4289-56E8D11EF56E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Date, Presenter, etc.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825625"/>
            <a:ext cx="96012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A5480945-B44D-7ABE-111F-0E5BCDF10353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0439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2578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334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1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2451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61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6106393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4/2/2024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3F2F9256-5F8D-C235-A3A8-FEB4D68593F8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06241688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0165891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ED841-5B96-493E-B5C6-3F11E62C5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A1748-C7E9-47CB-8DD5-CAF35627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3D92DF03-1E18-4FCB-BA95-7B242DE98A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7901D9B-BF16-4CA6-BB85-435FB4CF4E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B0A1A3-83F1-45A3-A8BD-BD75513A874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42610757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11822171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8C336-3C5F-4475-B913-71AE9D1E1D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AE19DB8-3628-4951-BF6A-AE9F8EE24D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  <a:prstGeom prst="rect">
            <a:avLst/>
          </a:prstGeom>
        </p:spPr>
        <p:txBody>
          <a:bodyPr/>
          <a:lstStyle>
            <a:lvl1pPr algn="ct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99E47987-E3C3-4EAB-B8FE-3E7B8E195C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  <a:prstGeom prst="rect">
            <a:avLst/>
          </a:prstGeom>
        </p:spPr>
        <p:txBody>
          <a:bodyPr/>
          <a:lstStyle>
            <a:lvl1pPr algn="r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F1FABC0-072B-4F22-8F9B-95A9D10B020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6B9EACB-CC9C-4FC1-93B9-07D1FEE48632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10363200" y="5611399"/>
            <a:ext cx="1828800" cy="310896"/>
          </a:xfr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/>
              <a:t>Presenters name</a:t>
            </a:r>
          </a:p>
        </p:txBody>
      </p:sp>
    </p:spTree>
    <p:extLst>
      <p:ext uri="{BB962C8B-B14F-4D97-AF65-F5344CB8AC3E}">
        <p14:creationId xmlns:p14="http://schemas.microsoft.com/office/powerpoint/2010/main" val="27670914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4/2/2024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035E70C4-9C12-F084-D1BF-2D793D9A18FB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825625"/>
            <a:ext cx="47243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7244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4/2/2024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8">
            <a:extLst>
              <a:ext uri="{FF2B5EF4-FFF2-40B4-BE49-F238E27FC236}">
                <a16:creationId xmlns:a16="http://schemas.microsoft.com/office/drawing/2014/main" id="{03681057-1BD8-7568-0255-706D80FC610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4589463"/>
            <a:ext cx="958595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4/2/2024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8">
            <a:extLst>
              <a:ext uri="{FF2B5EF4-FFF2-40B4-BE49-F238E27FC236}">
                <a16:creationId xmlns:a16="http://schemas.microsoft.com/office/drawing/2014/main" id="{5031B726-3AC9-1FE5-8F6E-D601254CCAE7}"/>
              </a:ext>
            </a:extLst>
          </p:cNvPr>
          <p:cNvSpPr txBox="1">
            <a:spLocks/>
          </p:cNvSpPr>
          <p:nvPr userDrawn="1"/>
        </p:nvSpPr>
        <p:spPr>
          <a:xfrm>
            <a:off x="10668000" y="0"/>
            <a:ext cx="1524000" cy="457200"/>
          </a:xfrm>
          <a:prstGeom prst="rect">
            <a:avLst/>
          </a:prstGeom>
        </p:spPr>
        <p:txBody>
          <a:bodyPr/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004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33400" y="1824228"/>
            <a:ext cx="62483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417476"/>
            <a:ext cx="47243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400" y="2241389"/>
            <a:ext cx="47243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7244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7244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4/2/2024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17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58" r:id="rId13"/>
    <p:sldLayoutId id="2147483659" r:id="rId14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825625"/>
            <a:ext cx="96012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4/2/2024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336" userDrawn="1">
          <p15:clr>
            <a:srgbClr val="547EBF"/>
          </p15:clr>
        </p15:guide>
        <p15:guide id="4" pos="6384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7.jpeg"/><Relationship Id="rId4" Type="http://schemas.openxmlformats.org/officeDocument/2006/relationships/image" Target="../media/image10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12" Type="http://schemas.openxmlformats.org/officeDocument/2006/relationships/image" Target="../media/image23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sv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svg"/><Relationship Id="rId4" Type="http://schemas.openxmlformats.org/officeDocument/2006/relationships/image" Target="../media/image15.sv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90E275-35BA-DEDB-5AA0-E3ED05143D2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600"/>
              <a:t>Danfoss-Mini TT Shaft Bearing Press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1A98657A-6FD2-A346-6456-FE7CA89F90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600"/>
              <a:t>Team 512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83DA0E5-0D98-83CA-305E-E08A54C609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October 24, 2023</a:t>
            </a:r>
          </a:p>
        </p:txBody>
      </p:sp>
    </p:spTree>
    <p:extLst>
      <p:ext uri="{BB962C8B-B14F-4D97-AF65-F5344CB8AC3E}">
        <p14:creationId xmlns:p14="http://schemas.microsoft.com/office/powerpoint/2010/main" val="40462695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84308"/>
            <a:ext cx="9601200" cy="603595"/>
          </a:xfrm>
        </p:spPr>
        <p:txBody>
          <a:bodyPr anchor="b">
            <a:normAutofit/>
          </a:bodyPr>
          <a:lstStyle/>
          <a:p>
            <a:r>
              <a:rPr lang="en-US"/>
              <a:t>Stake-Holders</a:t>
            </a:r>
          </a:p>
        </p:txBody>
      </p:sp>
      <p:pic>
        <p:nvPicPr>
          <p:cNvPr id="9" name="Content Placeholder 9" descr="FAMU-FSU College of Engineering - Florida Board of Professional Engineers">
            <a:extLst>
              <a:ext uri="{FF2B5EF4-FFF2-40B4-BE49-F238E27FC236}">
                <a16:creationId xmlns:a16="http://schemas.microsoft.com/office/drawing/2014/main" id="{BC7648EE-BF1D-38AA-EC67-CE3357A1E2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63" b="3994"/>
          <a:stretch/>
        </p:blipFill>
        <p:spPr>
          <a:xfrm>
            <a:off x="533400" y="3009157"/>
            <a:ext cx="9601200" cy="4346575"/>
          </a:xfrm>
          <a:prstGeom prst="rect">
            <a:avLst/>
          </a:prstGeom>
          <a:noFill/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205048"/>
            <a:ext cx="4114800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latin typeface="Arial"/>
                <a:cs typeface="Arial"/>
              </a:rPr>
              <a:t>Clark Cooley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10</a:t>
            </a:fld>
            <a:endParaRPr lang="en-US"/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F35B91F3-53D1-5224-EA2A-4AE8E1D2B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9445" y="1078553"/>
            <a:ext cx="6081830" cy="257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36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1815120"/>
          </a:xfrm>
        </p:spPr>
        <p:txBody>
          <a:bodyPr/>
          <a:lstStyle/>
          <a:p>
            <a:pPr algn="ctr"/>
            <a:r>
              <a:rPr lang="en-US" sz="4800"/>
              <a:t>Customer Needs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6640" y="3623014"/>
            <a:ext cx="9752710" cy="2466636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Colby Gullo</a:t>
            </a:r>
            <a:endParaRPr lang="en-US"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8377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9155"/>
            <a:ext cx="9585948" cy="645812"/>
          </a:xfrm>
        </p:spPr>
        <p:txBody>
          <a:bodyPr/>
          <a:lstStyle/>
          <a:p>
            <a:r>
              <a:rPr lang="en-US" sz="4000"/>
              <a:t>Customer Needs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7652"/>
            <a:ext cx="9585950" cy="492199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Able to apply 6 tons of pressure to mend a bearing to a shaft stud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Modular baseplate to adjust working area of press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Interlock door switch with a safety relay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Pneumatic adjustable hold timer 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Ensure the safety of the user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Apply ventilation to the press to cool hot metals</a:t>
            </a: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22222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endParaRPr lang="en-US" sz="2400">
              <a:solidFill>
                <a:srgbClr val="222222"/>
              </a:solidFill>
              <a:latin typeface="Arial"/>
              <a:cs typeface="Arial"/>
            </a:endParaRPr>
          </a:p>
          <a:p>
            <a:endParaRPr lang="en-US" sz="2400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866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9155"/>
            <a:ext cx="9585948" cy="645812"/>
          </a:xfrm>
        </p:spPr>
        <p:txBody>
          <a:bodyPr/>
          <a:lstStyle/>
          <a:p>
            <a:r>
              <a:rPr lang="en-US" sz="4000"/>
              <a:t>Current Shaft Press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7652"/>
            <a:ext cx="9585950" cy="492199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Calibri" panose="020F0502020204030204"/>
              </a:rPr>
              <a:t>Currently works but is not in production at Danfoss.</a:t>
            </a:r>
            <a:endParaRPr lang="en-US" sz="240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Calibri" panose="020F0502020204030204"/>
              </a:rPr>
              <a:t>Pneumatic pressure system to make machine simpler.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Calibri" panose="020F0502020204030204"/>
              </a:rPr>
              <a:t>Can apply 6 tons of pressure when activated.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Calibri" panose="020F0502020204030204"/>
              </a:rPr>
              <a:t>Small and can handle only one type of bearing.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Calibri" panose="020F0502020204030204"/>
              </a:rPr>
              <a:t>Little protection for any users.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000000"/>
                </a:solidFill>
                <a:latin typeface="Arial"/>
                <a:cs typeface="Calibri" panose="020F0502020204030204"/>
              </a:rPr>
              <a:t>Requires constant buttons activation for the press to operate.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Colby Gullo</a:t>
            </a:r>
            <a:endParaRPr lang="en-US"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72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1977248"/>
          </a:xfrm>
        </p:spPr>
        <p:txBody>
          <a:bodyPr/>
          <a:lstStyle/>
          <a:p>
            <a:pPr algn="ctr"/>
            <a:r>
              <a:rPr lang="en-US" sz="4800"/>
              <a:t>Functional Decomposition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662" y="3882482"/>
            <a:ext cx="9585688" cy="2207168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Colby Gullo</a:t>
            </a:r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120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D00A371B-669B-3E3C-8470-465851FD913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9224" y="307699"/>
            <a:ext cx="10820507" cy="6242601"/>
          </a:xfrm>
          <a:noFill/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526769B-6009-2857-A96F-F38EEE4EE4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53800" y="6205048"/>
            <a:ext cx="704088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6F1FABC0-072B-4F22-8F9B-95A9D10B0206}" type="slidenum">
              <a:rPr lang="en-US" smtClean="0"/>
              <a:pPr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7D384-DC97-2F8D-061C-02F6170FC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538" y="-1407"/>
            <a:ext cx="11119262" cy="1345355"/>
          </a:xfrm>
        </p:spPr>
        <p:txBody>
          <a:bodyPr anchor="ctr">
            <a:normAutofit/>
          </a:bodyPr>
          <a:lstStyle/>
          <a:p>
            <a:r>
              <a:rPr lang="en-US" sz="4000">
                <a:latin typeface="Arial"/>
                <a:cs typeface="Arial"/>
              </a:rPr>
              <a:t>Functional Decomposition Hierarchy Chart</a:t>
            </a:r>
            <a:endParaRPr lang="en-US" sz="4000" b="0">
              <a:latin typeface="Arial"/>
              <a:cs typeface="Arial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8E1E8F-0639-6113-86B5-B6F67A4A2493}"/>
              </a:ext>
            </a:extLst>
          </p:cNvPr>
          <p:cNvSpPr txBox="1"/>
          <p:nvPr/>
        </p:nvSpPr>
        <p:spPr>
          <a:xfrm>
            <a:off x="212202" y="1099594"/>
            <a:ext cx="1630101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1200">
              <a:latin typeface="Times New Roman"/>
              <a:cs typeface="Times New Roman"/>
            </a:endParaRPr>
          </a:p>
        </p:txBody>
      </p:sp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385B9DC2-AF98-6F2D-1D55-102A06C97E31}"/>
              </a:ext>
            </a:extLst>
          </p:cNvPr>
          <p:cNvSpPr txBox="1">
            <a:spLocks/>
          </p:cNvSpPr>
          <p:nvPr/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Colby Gullo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DC474D78-4CD9-2033-4E9E-348426AB4C5E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5AEF524-62EC-C340-82A1-9F47B6C43E55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ctr"/>
              <a:t>15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5948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94EE-4474-53E3-0C01-41F6E013C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596484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Functional Decomposition: Safety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4BD2FD-A7C9-514F-FD8B-DA321BA077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32C23C1-7975-9F7A-1716-CAD7451DFC92}"/>
              </a:ext>
            </a:extLst>
          </p:cNvPr>
          <p:cNvSpPr txBox="1"/>
          <p:nvPr/>
        </p:nvSpPr>
        <p:spPr>
          <a:xfrm>
            <a:off x="5436314" y="3083332"/>
            <a:ext cx="4849090" cy="252376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374151"/>
                </a:solidFill>
                <a:latin typeface="Times New Roman"/>
                <a:cs typeface="Times New Roman"/>
              </a:rPr>
              <a:t>The first branch (safety) is divided into three separate areas: </a:t>
            </a:r>
            <a:endParaRPr lang="en-US" b="1"/>
          </a:p>
          <a:p>
            <a:endParaRPr lang="en-US" sz="1200">
              <a:solidFill>
                <a:srgbClr val="374151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Wingdings"/>
              <a:buChar char="§"/>
            </a:pPr>
            <a:r>
              <a:rPr lang="en-US" sz="1200" b="1">
                <a:solidFill>
                  <a:srgbClr val="374151"/>
                </a:solidFill>
                <a:latin typeface="Times New Roman"/>
                <a:cs typeface="Times New Roman"/>
              </a:rPr>
              <a:t>Shield User:</a:t>
            </a:r>
            <a:r>
              <a:rPr lang="en-US" sz="1200">
                <a:solidFill>
                  <a:srgbClr val="374151"/>
                </a:solidFill>
                <a:latin typeface="Times New Roman"/>
                <a:cs typeface="Times New Roman"/>
              </a:rPr>
              <a:t> </a:t>
            </a:r>
          </a:p>
          <a:p>
            <a:r>
              <a:rPr lang="en-US" sz="1200">
                <a:solidFill>
                  <a:srgbClr val="374151"/>
                </a:solidFill>
                <a:latin typeface="Times New Roman"/>
                <a:cs typeface="Times New Roman"/>
              </a:rPr>
              <a:t>When the user interacts with the system, they must have protection in case of emergencies.</a:t>
            </a:r>
            <a:endParaRPr lang="en-US">
              <a:cs typeface="Calibri"/>
            </a:endParaRPr>
          </a:p>
          <a:p>
            <a:endParaRPr lang="en-US" sz="1200">
              <a:solidFill>
                <a:srgbClr val="374151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solidFill>
                  <a:srgbClr val="374151"/>
                </a:solidFill>
                <a:latin typeface="Times New Roman"/>
                <a:cs typeface="Times New Roman"/>
              </a:rPr>
              <a:t>The emergency stop system: 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r>
              <a:rPr lang="en-US" sz="1200">
                <a:solidFill>
                  <a:srgbClr val="374151"/>
                </a:solidFill>
                <a:latin typeface="Times New Roman"/>
                <a:cs typeface="Times New Roman"/>
              </a:rPr>
              <a:t>This allows the user to stop the press immediately if something has gone wrong during standard operation. </a:t>
            </a:r>
            <a:endParaRPr lang="en-US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endParaRPr lang="en-US" sz="1200" b="1">
              <a:solidFill>
                <a:srgbClr val="374151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solidFill>
                  <a:srgbClr val="374151"/>
                </a:solidFill>
                <a:latin typeface="Times New Roman"/>
                <a:cs typeface="Times New Roman"/>
              </a:rPr>
              <a:t>The ventilation:</a:t>
            </a:r>
            <a:r>
              <a:rPr lang="en-US" sz="1200">
                <a:solidFill>
                  <a:srgbClr val="374151"/>
                </a:solidFill>
                <a:latin typeface="Times New Roman"/>
                <a:cs typeface="Times New Roman"/>
              </a:rPr>
              <a:t> </a:t>
            </a:r>
            <a:endParaRPr lang="en-US">
              <a:solidFill>
                <a:srgbClr val="000000"/>
              </a:solidFill>
              <a:latin typeface="Calibri"/>
              <a:cs typeface="Calibri"/>
            </a:endParaRPr>
          </a:p>
          <a:p>
            <a:r>
              <a:rPr lang="en-US" sz="1200">
                <a:solidFill>
                  <a:srgbClr val="374151"/>
                </a:solidFill>
                <a:latin typeface="Times New Roman"/>
                <a:cs typeface="Times New Roman"/>
              </a:rPr>
              <a:t>Allows for heat to escape from the system since bearings will be heated to nearly 600℉ when in operation, preventing heat buildup in the system.</a:t>
            </a:r>
            <a:endParaRPr lang="en-US">
              <a:cs typeface="Calibri"/>
            </a:endParaRPr>
          </a:p>
        </p:txBody>
      </p:sp>
      <p:pic>
        <p:nvPicPr>
          <p:cNvPr id="16" name="Content Placeholder 7" descr="A diagram of a machine&#10;&#10;Description automatically generated">
            <a:extLst>
              <a:ext uri="{FF2B5EF4-FFF2-40B4-BE49-F238E27FC236}">
                <a16:creationId xmlns:a16="http://schemas.microsoft.com/office/drawing/2014/main" id="{2681CDAE-009E-B735-8A0F-A967AD2971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246" b="-54"/>
          <a:stretch/>
        </p:blipFill>
        <p:spPr>
          <a:xfrm>
            <a:off x="299224" y="307699"/>
            <a:ext cx="3976916" cy="6245965"/>
          </a:xfrm>
          <a:noFill/>
        </p:spPr>
      </p:pic>
      <p:sp>
        <p:nvSpPr>
          <p:cNvPr id="13" name="Footer Placeholder 2">
            <a:extLst>
              <a:ext uri="{FF2B5EF4-FFF2-40B4-BE49-F238E27FC236}">
                <a16:creationId xmlns:a16="http://schemas.microsoft.com/office/drawing/2014/main" id="{BB91B50B-E3F7-AD65-114F-11B47DF897F3}"/>
              </a:ext>
            </a:extLst>
          </p:cNvPr>
          <p:cNvSpPr txBox="1">
            <a:spLocks/>
          </p:cNvSpPr>
          <p:nvPr/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Colby Gullo</a:t>
            </a:r>
          </a:p>
        </p:txBody>
      </p:sp>
      <p:sp>
        <p:nvSpPr>
          <p:cNvPr id="15" name="Slide Number Placeholder 3">
            <a:extLst>
              <a:ext uri="{FF2B5EF4-FFF2-40B4-BE49-F238E27FC236}">
                <a16:creationId xmlns:a16="http://schemas.microsoft.com/office/drawing/2014/main" id="{8D037FDF-6605-44CB-82BA-136888F415B8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5AEF524-62EC-C340-82A1-9F47B6C43E55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ctr"/>
              <a:t>16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97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825ADC-6E29-D60C-8702-F81BE5B9AC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791" y="607355"/>
            <a:ext cx="9601200" cy="950444"/>
          </a:xfrm>
        </p:spPr>
        <p:txBody>
          <a:bodyPr/>
          <a:lstStyle/>
          <a:p>
            <a:r>
              <a:rPr lang="en-US" sz="4000">
                <a:latin typeface="Arial"/>
                <a:cs typeface="Arial"/>
              </a:rPr>
              <a:t>Functional Decomposition: Interaction</a:t>
            </a:r>
            <a:endParaRPr lang="en-US" sz="4000" b="0">
              <a:latin typeface="Arial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E18568-6048-303E-D1F5-3120676BD1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CE1E36-4D1C-356D-1085-51BBC756D097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 vert="horz" lIns="91440" tIns="45720" rIns="91440" bIns="45720" rtlCol="0" anchor="t">
            <a:noAutofit/>
          </a:bodyPr>
          <a:lstStyle/>
          <a:p>
            <a:r>
              <a:rPr lang="en-US">
                <a:latin typeface="Arial"/>
                <a:cs typeface="Arial"/>
              </a:rPr>
              <a:t>Colby Gullo</a:t>
            </a: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C09EECA-F44A-DB12-A03A-E235F03AF410}"/>
              </a:ext>
            </a:extLst>
          </p:cNvPr>
          <p:cNvSpPr txBox="1"/>
          <p:nvPr/>
        </p:nvSpPr>
        <p:spPr>
          <a:xfrm>
            <a:off x="421159" y="2768972"/>
            <a:ext cx="3641765" cy="320087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1">
                <a:solidFill>
                  <a:srgbClr val="374151"/>
                </a:solidFill>
                <a:latin typeface="Times New Roman"/>
                <a:cs typeface="Times New Roman"/>
              </a:rPr>
              <a:t>The second branch (Interaction) is divided into three separate areas:</a:t>
            </a:r>
            <a:endParaRPr lang="en-US"/>
          </a:p>
          <a:p>
            <a:endParaRPr lang="en-US" sz="1400" b="1">
              <a:solidFill>
                <a:srgbClr val="374151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solidFill>
                  <a:srgbClr val="000000"/>
                </a:solidFill>
                <a:latin typeface="Times New Roman"/>
                <a:cs typeface="Times New Roman"/>
              </a:rPr>
              <a:t>Timer functionality:</a:t>
            </a:r>
            <a:endParaRPr lang="en-US" b="1">
              <a:solidFill>
                <a:srgbClr val="000000"/>
              </a:solidFill>
              <a:latin typeface="Calibri" panose="020F0502020204030204"/>
              <a:cs typeface="Calibri" panose="020F0502020204030204"/>
            </a:endParaRPr>
          </a:p>
          <a:p>
            <a:r>
              <a:rPr lang="en-US" sz="1200">
                <a:solidFill>
                  <a:srgbClr val="000000"/>
                </a:solidFill>
                <a:latin typeface="Times New Roman"/>
                <a:cs typeface="Times New Roman"/>
              </a:rPr>
              <a:t>Implementing a sensor capable of holding down the press for a specific duration (x amount of time). </a:t>
            </a:r>
            <a:endParaRPr lang="en-US" sz="1200">
              <a:latin typeface="Times New Roman"/>
              <a:cs typeface="Times New Roman"/>
            </a:endParaRPr>
          </a:p>
          <a:p>
            <a:endParaRPr lang="en-US" sz="1200" b="1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solidFill>
                  <a:srgbClr val="000000"/>
                </a:solidFill>
                <a:latin typeface="Times New Roman"/>
                <a:cs typeface="Times New Roman"/>
              </a:rPr>
              <a:t>Bearing fitting adaptability:</a:t>
            </a:r>
            <a:endParaRPr lang="en-US" b="1">
              <a:solidFill>
                <a:srgbClr val="000000"/>
              </a:solidFill>
              <a:latin typeface="Calibri" panose="020F0502020204030204"/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Times New Roman"/>
                <a:cs typeface="Times New Roman"/>
              </a:rPr>
              <a:t>New bearing press needed to address both emerging and existing constraints</a:t>
            </a:r>
            <a:endParaRPr lang="en-US"/>
          </a:p>
          <a:p>
            <a:endParaRPr lang="en-US" sz="1200">
              <a:solidFill>
                <a:srgbClr val="000000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solidFill>
                  <a:srgbClr val="000000"/>
                </a:solidFill>
                <a:latin typeface="Times New Roman"/>
                <a:cs typeface="Times New Roman"/>
              </a:rPr>
              <a:t>Clearances:</a:t>
            </a:r>
            <a:endParaRPr lang="en-US" b="1">
              <a:cs typeface="Calibri"/>
            </a:endParaRPr>
          </a:p>
          <a:p>
            <a:r>
              <a:rPr lang="en-US" sz="1200">
                <a:solidFill>
                  <a:srgbClr val="000000"/>
                </a:solidFill>
                <a:latin typeface="Times New Roman"/>
                <a:cs typeface="Times New Roman"/>
              </a:rPr>
              <a:t>Increase the clearance between the press and the plexiglass.</a:t>
            </a:r>
            <a:endParaRPr lang="en-US" sz="1200">
              <a:latin typeface="Times New Roman"/>
              <a:cs typeface="Times New Roman"/>
            </a:endParaRPr>
          </a:p>
          <a:p>
            <a:endParaRPr lang="en-US" sz="1400" b="1">
              <a:solidFill>
                <a:srgbClr val="374151"/>
              </a:solidFill>
              <a:latin typeface="Times New Roman"/>
              <a:cs typeface="Times New Roman"/>
            </a:endParaRPr>
          </a:p>
          <a:p>
            <a:endParaRPr lang="en-US" sz="1400" b="1">
              <a:solidFill>
                <a:srgbClr val="374151"/>
              </a:solidFill>
              <a:latin typeface="Times New Roman"/>
              <a:cs typeface="Times New Roman"/>
            </a:endParaRPr>
          </a:p>
        </p:txBody>
      </p:sp>
      <p:pic>
        <p:nvPicPr>
          <p:cNvPr id="9" name="Content Placeholder 7" descr="A diagram of a machine&#10;&#10;Description automatically generated">
            <a:extLst>
              <a:ext uri="{FF2B5EF4-FFF2-40B4-BE49-F238E27FC236}">
                <a16:creationId xmlns:a16="http://schemas.microsoft.com/office/drawing/2014/main" id="{E73D882C-EA66-6D3E-46DA-E2E6C5DE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96" r="23686" b="-139"/>
          <a:stretch/>
        </p:blipFill>
        <p:spPr>
          <a:xfrm>
            <a:off x="4236224" y="307699"/>
            <a:ext cx="4319375" cy="6251296"/>
          </a:xfrm>
          <a:prstGeom prst="rect">
            <a:avLst/>
          </a:prstGeom>
          <a:noFill/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0DB37AE-62E4-F54A-2C36-B160CAF390EC}"/>
              </a:ext>
            </a:extLst>
          </p:cNvPr>
          <p:cNvSpPr/>
          <p:nvPr/>
        </p:nvSpPr>
        <p:spPr>
          <a:xfrm>
            <a:off x="8384875" y="2518913"/>
            <a:ext cx="9144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16FF9D47-BE22-15E4-A640-0A5F096F81B6}"/>
              </a:ext>
            </a:extLst>
          </p:cNvPr>
          <p:cNvSpPr txBox="1">
            <a:spLocks/>
          </p:cNvSpPr>
          <p:nvPr/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Colby Gullo</a:t>
            </a: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DA98277E-22C3-3C23-7009-036724D76E10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5AEF524-62EC-C340-82A1-9F47B6C43E55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ctr"/>
              <a:t>17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8915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B0BA8-4638-F1C9-920E-DF00E03F6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436" y="1119809"/>
            <a:ext cx="10161231" cy="594988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Functional Decomposition: Functionality</a:t>
            </a:r>
            <a:endParaRPr lang="en-US" b="0">
              <a:latin typeface="Arial Black"/>
              <a:cs typeface="Arial"/>
            </a:endParaRPr>
          </a:p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4DF8B5-F75F-69EA-E4BB-C7C1257912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507974-D491-0018-2D12-D8CC5E886169}"/>
              </a:ext>
            </a:extLst>
          </p:cNvPr>
          <p:cNvSpPr txBox="1"/>
          <p:nvPr/>
        </p:nvSpPr>
        <p:spPr>
          <a:xfrm>
            <a:off x="1397628" y="2835098"/>
            <a:ext cx="5623367" cy="20005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latin typeface="Times New Roman"/>
                <a:cs typeface="Times New Roman"/>
              </a:rPr>
              <a:t>The third branch (functionality) is only split into two systems</a:t>
            </a:r>
          </a:p>
          <a:p>
            <a:endParaRPr lang="en-US" sz="1400">
              <a:solidFill>
                <a:srgbClr val="374151"/>
              </a:solidFill>
              <a:latin typeface="Times New Roman"/>
              <a:cs typeface="Times New Roman"/>
            </a:endParaRPr>
          </a:p>
          <a:p>
            <a:pPr marL="171450" indent="-171450">
              <a:buFont typeface="Arial,Sans-Serif"/>
              <a:buChar char="•"/>
            </a:pPr>
            <a:r>
              <a:rPr lang="en-US" sz="1200" b="1">
                <a:latin typeface="Times New Roman"/>
                <a:cs typeface="Times New Roman"/>
              </a:rPr>
              <a:t>Pneumatic Pressure System:</a:t>
            </a:r>
          </a:p>
          <a:p>
            <a:r>
              <a:rPr lang="en-US" sz="1200">
                <a:latin typeface="Times New Roman"/>
                <a:cs typeface="Times New Roman"/>
              </a:rPr>
              <a:t>The user can communicate to the system about how much pressure to apply and when to increase or decrease the pressure</a:t>
            </a:r>
            <a:endParaRPr lang="en-US"/>
          </a:p>
          <a:p>
            <a:endParaRPr lang="en-US" sz="1200"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1">
                <a:latin typeface="Times New Roman"/>
                <a:cs typeface="Times New Roman"/>
              </a:rPr>
              <a:t>Apply up to 6 tons</a:t>
            </a:r>
            <a:r>
              <a:rPr lang="en-US" sz="1200">
                <a:latin typeface="Times New Roman"/>
                <a:cs typeface="Times New Roman"/>
              </a:rPr>
              <a:t> </a:t>
            </a:r>
            <a:r>
              <a:rPr lang="en-US" sz="1200" b="1">
                <a:latin typeface="Times New Roman"/>
                <a:cs typeface="Times New Roman"/>
              </a:rPr>
              <a:t>of pressure:</a:t>
            </a:r>
          </a:p>
          <a:p>
            <a:r>
              <a:rPr lang="en-US" sz="1200">
                <a:latin typeface="Times New Roman"/>
                <a:cs typeface="Times New Roman"/>
              </a:rPr>
              <a:t>Pressure when the device is operating will apply 6 tons.</a:t>
            </a:r>
            <a:endParaRPr lang="en-US">
              <a:cs typeface="Calibri"/>
            </a:endParaRPr>
          </a:p>
          <a:p>
            <a:endParaRPr lang="en-US" sz="1200">
              <a:latin typeface="Times New Roman"/>
              <a:cs typeface="Times New Roman"/>
            </a:endParaRPr>
          </a:p>
          <a:p>
            <a:pPr marL="171450" indent="-171450">
              <a:buFont typeface="Arial"/>
              <a:buChar char="•"/>
            </a:pPr>
            <a:endParaRPr lang="en-US" sz="1200">
              <a:latin typeface="Times New Roman"/>
              <a:cs typeface="Times New Roman"/>
            </a:endParaRPr>
          </a:p>
        </p:txBody>
      </p:sp>
      <p:pic>
        <p:nvPicPr>
          <p:cNvPr id="7" name="Content Placeholder 7" descr="A diagram of a machine&#10;&#10;Description automatically generated">
            <a:extLst>
              <a:ext uri="{FF2B5EF4-FFF2-40B4-BE49-F238E27FC236}">
                <a16:creationId xmlns:a16="http://schemas.microsoft.com/office/drawing/2014/main" id="{68FF1DD3-B7E3-48F1-A67B-E734D4BAD0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55" r="-51" b="-139"/>
          <a:stretch/>
        </p:blipFill>
        <p:spPr>
          <a:xfrm>
            <a:off x="8504528" y="307699"/>
            <a:ext cx="2618141" cy="6251296"/>
          </a:xfrm>
          <a:noFill/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3A2C864-073A-70DF-5393-2691613A3DC7}"/>
              </a:ext>
            </a:extLst>
          </p:cNvPr>
          <p:cNvCxnSpPr/>
          <p:nvPr/>
        </p:nvCxnSpPr>
        <p:spPr>
          <a:xfrm flipH="1">
            <a:off x="8502374" y="3374886"/>
            <a:ext cx="7731" cy="1659833"/>
          </a:xfrm>
          <a:prstGeom prst="straightConnector1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994DD87-6084-4A18-7349-B4D61C22FDF4}"/>
              </a:ext>
            </a:extLst>
          </p:cNvPr>
          <p:cNvSpPr/>
          <p:nvPr/>
        </p:nvSpPr>
        <p:spPr>
          <a:xfrm>
            <a:off x="7648023" y="3438464"/>
            <a:ext cx="910472" cy="1529304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058BAD04-64E2-5F45-5622-301F06FFAAE9}"/>
              </a:ext>
            </a:extLst>
          </p:cNvPr>
          <p:cNvSpPr txBox="1">
            <a:spLocks/>
          </p:cNvSpPr>
          <p:nvPr/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Colby Gullo</a:t>
            </a:r>
          </a:p>
        </p:txBody>
      </p:sp>
      <p:sp>
        <p:nvSpPr>
          <p:cNvPr id="12" name="Slide Number Placeholder 3">
            <a:extLst>
              <a:ext uri="{FF2B5EF4-FFF2-40B4-BE49-F238E27FC236}">
                <a16:creationId xmlns:a16="http://schemas.microsoft.com/office/drawing/2014/main" id="{C12C02C5-693A-DA2C-FA36-68B891E36FD4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5AEF524-62EC-C340-82A1-9F47B6C43E55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ctr"/>
              <a:t>18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7602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6627"/>
            <a:ext cx="9601200" cy="695232"/>
          </a:xfrm>
        </p:spPr>
        <p:txBody>
          <a:bodyPr/>
          <a:lstStyle/>
          <a:p>
            <a:r>
              <a:rPr lang="en-US" dirty="0">
                <a:latin typeface="Arial"/>
                <a:cs typeface="Arial"/>
              </a:rPr>
              <a:t>Future Work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695CED5-180A-3C26-F2D7-77A42E52DCE9}"/>
              </a:ext>
            </a:extLst>
          </p:cNvPr>
          <p:cNvSpPr txBox="1"/>
          <p:nvPr/>
        </p:nvSpPr>
        <p:spPr>
          <a:xfrm>
            <a:off x="726281" y="1666875"/>
            <a:ext cx="1089421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400" dirty="0">
              <a:latin typeface="Arial"/>
              <a:cs typeface="Calibri"/>
            </a:endParaRPr>
          </a:p>
        </p:txBody>
      </p:sp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2498208-52F4-1E70-ED35-28047B347228}"/>
              </a:ext>
            </a:extLst>
          </p:cNvPr>
          <p:cNvSpPr txBox="1">
            <a:spLocks/>
          </p:cNvSpPr>
          <p:nvPr/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>
                <a:solidFill>
                  <a:schemeClr val="tx1">
                    <a:tint val="75000"/>
                  </a:schemeClr>
                </a:solidFill>
              </a:rPr>
              <a:t>Colby Gullo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21143596-8941-216B-187E-3928B74A1E24}"/>
              </a:ext>
            </a:extLst>
          </p:cNvPr>
          <p:cNvSpPr txBox="1">
            <a:spLocks/>
          </p:cNvSpPr>
          <p:nvPr/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5AEF524-62EC-C340-82A1-9F47B6C43E55}" type="slidenum">
              <a:rPr lang="en-US" sz="1200">
                <a:solidFill>
                  <a:schemeClr val="tx1">
                    <a:tint val="75000"/>
                  </a:schemeClr>
                </a:solidFill>
              </a:rPr>
              <a:pPr algn="ctr"/>
              <a:t>19</a:t>
            </a:fld>
            <a:endParaRPr lang="en-US" sz="120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0" name="Picture 9" descr="A red sign with white text&#10;&#10;Description automatically generated">
            <a:extLst>
              <a:ext uri="{FF2B5EF4-FFF2-40B4-BE49-F238E27FC236}">
                <a16:creationId xmlns:a16="http://schemas.microsoft.com/office/drawing/2014/main" id="{2C3A4FAF-0741-2B7F-0999-8EF4238BE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24CAE0F-71C0-AF35-57B7-A9A25DE10F11}"/>
              </a:ext>
            </a:extLst>
          </p:cNvPr>
          <p:cNvSpPr/>
          <p:nvPr/>
        </p:nvSpPr>
        <p:spPr>
          <a:xfrm>
            <a:off x="583096" y="2647121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ea typeface="Calibri"/>
                <a:cs typeface="Calibri"/>
              </a:rPr>
              <a:t>Targets and Metrics</a:t>
            </a:r>
            <a:endParaRPr lang="en-US" dirty="0">
              <a:solidFill>
                <a:srgbClr val="FF0000"/>
              </a:solidFill>
              <a:ea typeface="Calibri"/>
              <a:cs typeface="Calibri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7B8B76A-98FC-06BA-ECEB-DA5285B5F608}"/>
              </a:ext>
            </a:extLst>
          </p:cNvPr>
          <p:cNvSpPr/>
          <p:nvPr/>
        </p:nvSpPr>
        <p:spPr>
          <a:xfrm>
            <a:off x="3094382" y="2647120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Calibri"/>
                <a:cs typeface="Calibri"/>
              </a:rPr>
              <a:t>Concept Generation &amp; Selection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2B96EA48-A497-45EA-0421-8B605CC5BB91}"/>
              </a:ext>
            </a:extLst>
          </p:cNvPr>
          <p:cNvSpPr/>
          <p:nvPr/>
        </p:nvSpPr>
        <p:spPr>
          <a:xfrm>
            <a:off x="5559286" y="2647120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Calibri"/>
                <a:cs typeface="Calibri"/>
              </a:rPr>
              <a:t>Meet With Sponsors</a:t>
            </a:r>
            <a:endParaRPr lang="en-US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34F720A-081B-99AD-B47F-5C439EED688C}"/>
              </a:ext>
            </a:extLst>
          </p:cNvPr>
          <p:cNvSpPr/>
          <p:nvPr/>
        </p:nvSpPr>
        <p:spPr>
          <a:xfrm>
            <a:off x="8077199" y="2647120"/>
            <a:ext cx="1868556" cy="1570382"/>
          </a:xfrm>
          <a:prstGeom prst="round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ea typeface="Calibri"/>
                <a:cs typeface="Calibri"/>
              </a:rPr>
              <a:t>Transport Existing Press</a:t>
            </a:r>
            <a:endParaRPr lang="en-US" dirty="0"/>
          </a:p>
        </p:txBody>
      </p:sp>
      <p:pic>
        <p:nvPicPr>
          <p:cNvPr id="20" name="Graphic 19" descr="Arrow Right with solid fill">
            <a:extLst>
              <a:ext uri="{FF2B5EF4-FFF2-40B4-BE49-F238E27FC236}">
                <a16:creationId xmlns:a16="http://schemas.microsoft.com/office/drawing/2014/main" id="{58686A6E-0980-C7E1-0B24-4DAD3A2175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133600" y="2971800"/>
            <a:ext cx="914400" cy="914400"/>
          </a:xfrm>
          <a:prstGeom prst="rect">
            <a:avLst/>
          </a:prstGeom>
        </p:spPr>
      </p:pic>
      <p:pic>
        <p:nvPicPr>
          <p:cNvPr id="21" name="Graphic 20" descr="Arrow Right with solid fill">
            <a:extLst>
              <a:ext uri="{FF2B5EF4-FFF2-40B4-BE49-F238E27FC236}">
                <a16:creationId xmlns:a16="http://schemas.microsoft.com/office/drawing/2014/main" id="{7A7E3ED7-73D8-EAEE-C64A-EFC88208F2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89912" y="2971799"/>
            <a:ext cx="914400" cy="914400"/>
          </a:xfrm>
          <a:prstGeom prst="rect">
            <a:avLst/>
          </a:prstGeom>
        </p:spPr>
      </p:pic>
      <p:pic>
        <p:nvPicPr>
          <p:cNvPr id="22" name="Graphic 21" descr="Arrow Right with solid fill">
            <a:extLst>
              <a:ext uri="{FF2B5EF4-FFF2-40B4-BE49-F238E27FC236}">
                <a16:creationId xmlns:a16="http://schemas.microsoft.com/office/drawing/2014/main" id="{548B22FA-53DB-69C2-C7A4-4134C906E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44886" y="297842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660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154685-A21C-08FF-2404-69108BEB9B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04AE7F-CA74-57BC-804A-44037D4CF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B1F204E-9881-1C67-C34B-68CA5202B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25896"/>
            <a:ext cx="9601200" cy="662102"/>
          </a:xfrm>
        </p:spPr>
        <p:txBody>
          <a:bodyPr/>
          <a:lstStyle/>
          <a:p>
            <a:r>
              <a:rPr lang="en-US"/>
              <a:t>Team Introductions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F859FD-82E3-A658-C5FF-FB02AB36FAFB}"/>
              </a:ext>
            </a:extLst>
          </p:cNvPr>
          <p:cNvSpPr txBox="1"/>
          <p:nvPr/>
        </p:nvSpPr>
        <p:spPr>
          <a:xfrm>
            <a:off x="373529" y="1858309"/>
            <a:ext cx="10150661" cy="4398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34ED24B-00E1-8068-A139-7CCF283F7475}"/>
              </a:ext>
            </a:extLst>
          </p:cNvPr>
          <p:cNvGrpSpPr/>
          <p:nvPr/>
        </p:nvGrpSpPr>
        <p:grpSpPr>
          <a:xfrm>
            <a:off x="533083" y="4447038"/>
            <a:ext cx="9561603" cy="923330"/>
            <a:chOff x="1040655" y="4288457"/>
            <a:chExt cx="9322545" cy="883689"/>
          </a:xfrm>
        </p:grpSpPr>
        <p:sp>
          <p:nvSpPr>
            <p:cNvPr id="7" name="TextBox 2">
              <a:extLst>
                <a:ext uri="{FF2B5EF4-FFF2-40B4-BE49-F238E27FC236}">
                  <a16:creationId xmlns:a16="http://schemas.microsoft.com/office/drawing/2014/main" id="{38380D6A-51CD-01C5-1E40-519048E25E45}"/>
                </a:ext>
              </a:extLst>
            </p:cNvPr>
            <p:cNvSpPr txBox="1"/>
            <p:nvPr/>
          </p:nvSpPr>
          <p:spPr>
            <a:xfrm>
              <a:off x="1040655" y="4290540"/>
              <a:ext cx="1805110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>
                  <a:ea typeface="Calibri"/>
                  <a:cs typeface="Calibri"/>
                </a:rPr>
                <a:t>Clark Cooley</a:t>
              </a:r>
            </a:p>
            <a:p>
              <a:r>
                <a:rPr lang="en-US" i="1">
                  <a:ea typeface="Calibri"/>
                  <a:cs typeface="Calibri"/>
                </a:rPr>
                <a:t>Systems Engineer</a:t>
              </a:r>
            </a:p>
          </p:txBody>
        </p:sp>
        <p:sp>
          <p:nvSpPr>
            <p:cNvPr id="21" name="TextBox 3">
              <a:extLst>
                <a:ext uri="{FF2B5EF4-FFF2-40B4-BE49-F238E27FC236}">
                  <a16:creationId xmlns:a16="http://schemas.microsoft.com/office/drawing/2014/main" id="{071A5B36-9B04-61C8-E220-95E5A9AF7385}"/>
                </a:ext>
              </a:extLst>
            </p:cNvPr>
            <p:cNvSpPr txBox="1"/>
            <p:nvPr/>
          </p:nvSpPr>
          <p:spPr>
            <a:xfrm>
              <a:off x="8878755" y="4288457"/>
              <a:ext cx="1484445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Brent </a:t>
              </a:r>
              <a:r>
                <a:rPr lang="en-US" err="1"/>
                <a:t>Mynard</a:t>
              </a:r>
              <a:endParaRPr lang="en-US"/>
            </a:p>
            <a:p>
              <a:r>
                <a:rPr lang="en-US" i="1"/>
                <a:t>CAD </a:t>
              </a:r>
              <a:r>
                <a:rPr lang="en-US" i="1">
                  <a:ea typeface="Calibri"/>
                  <a:cs typeface="Calibri"/>
                </a:rPr>
                <a:t>Engineer</a:t>
              </a:r>
            </a:p>
          </p:txBody>
        </p:sp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65D6F9EB-EC22-89C8-E071-F672BFBA8627}"/>
                </a:ext>
              </a:extLst>
            </p:cNvPr>
            <p:cNvSpPr txBox="1"/>
            <p:nvPr/>
          </p:nvSpPr>
          <p:spPr>
            <a:xfrm>
              <a:off x="3412743" y="4290540"/>
              <a:ext cx="1594988" cy="646331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/>
                <a:t>Cassie Bentley</a:t>
              </a:r>
            </a:p>
            <a:p>
              <a:r>
                <a:rPr lang="en-US" i="1"/>
                <a:t>Fluids Engineer</a:t>
              </a:r>
            </a:p>
          </p:txBody>
        </p:sp>
        <p:sp>
          <p:nvSpPr>
            <p:cNvPr id="24" name="TextBox 6">
              <a:extLst>
                <a:ext uri="{FF2B5EF4-FFF2-40B4-BE49-F238E27FC236}">
                  <a16:creationId xmlns:a16="http://schemas.microsoft.com/office/drawing/2014/main" id="{4C3471BF-4926-6A22-69AE-C02C5D4469D7}"/>
                </a:ext>
              </a:extLst>
            </p:cNvPr>
            <p:cNvSpPr txBox="1"/>
            <p:nvPr/>
          </p:nvSpPr>
          <p:spPr>
            <a:xfrm>
              <a:off x="6154096" y="4288457"/>
              <a:ext cx="1594183" cy="883689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/>
                <a:t>Colby Gullo</a:t>
              </a:r>
            </a:p>
            <a:p>
              <a:r>
                <a:rPr lang="en-US" i="1" dirty="0"/>
                <a:t>Safety Engineer</a:t>
              </a:r>
              <a:endParaRPr lang="en-US" dirty="0"/>
            </a:p>
            <a:p>
              <a:endParaRPr lang="en-US" dirty="0"/>
            </a:p>
          </p:txBody>
        </p:sp>
      </p:grpSp>
      <p:pic>
        <p:nvPicPr>
          <p:cNvPr id="28" name="Picture 27" descr="A person in a suit and tie&#10;&#10;Description automatically generated">
            <a:extLst>
              <a:ext uri="{FF2B5EF4-FFF2-40B4-BE49-F238E27FC236}">
                <a16:creationId xmlns:a16="http://schemas.microsoft.com/office/drawing/2014/main" id="{0D7ED89E-85A8-ECA1-AFAD-3E72B5038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79" y="1881929"/>
            <a:ext cx="1322104" cy="2360104"/>
          </a:xfrm>
          <a:prstGeom prst="rect">
            <a:avLst/>
          </a:prstGeom>
        </p:spPr>
      </p:pic>
      <p:pic>
        <p:nvPicPr>
          <p:cNvPr id="29" name="Picture 28" descr="A person in a blue plaid shirt&#10;&#10;Description automatically generated">
            <a:extLst>
              <a:ext uri="{FF2B5EF4-FFF2-40B4-BE49-F238E27FC236}">
                <a16:creationId xmlns:a16="http://schemas.microsoft.com/office/drawing/2014/main" id="{32B08456-7284-0B79-82BD-F7DC9DFBC6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6802" y="1420535"/>
            <a:ext cx="1755536" cy="3115114"/>
          </a:xfrm>
          <a:prstGeom prst="rect">
            <a:avLst/>
          </a:prstGeom>
        </p:spPr>
      </p:pic>
      <p:pic>
        <p:nvPicPr>
          <p:cNvPr id="30" name="Picture 29" descr="A person with long hair&#10;&#10;Description automatically generated">
            <a:extLst>
              <a:ext uri="{FF2B5EF4-FFF2-40B4-BE49-F238E27FC236}">
                <a16:creationId xmlns:a16="http://schemas.microsoft.com/office/drawing/2014/main" id="{3A6F8106-8473-6C35-CA82-3AB9C9F0CB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1258" y="1399563"/>
            <a:ext cx="1650674" cy="2926361"/>
          </a:xfrm>
          <a:prstGeom prst="rect">
            <a:avLst/>
          </a:prstGeom>
        </p:spPr>
      </p:pic>
      <p:pic>
        <p:nvPicPr>
          <p:cNvPr id="31" name="Picture 30" descr="A person with mustache wearing a suit and tie&#10;&#10;Description automatically generated">
            <a:extLst>
              <a:ext uri="{FF2B5EF4-FFF2-40B4-BE49-F238E27FC236}">
                <a16:creationId xmlns:a16="http://schemas.microsoft.com/office/drawing/2014/main" id="{2185D833-77EF-1D40-B7FB-42757EB146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41002" y="1581324"/>
            <a:ext cx="1692619" cy="2954325"/>
          </a:xfrm>
          <a:prstGeom prst="rect">
            <a:avLst/>
          </a:prstGeom>
        </p:spPr>
      </p:pic>
      <p:pic>
        <p:nvPicPr>
          <p:cNvPr id="9" name="Picture 8" descr="A red sign with white text&#10;&#10;Description automatically generated">
            <a:extLst>
              <a:ext uri="{FF2B5EF4-FFF2-40B4-BE49-F238E27FC236}">
                <a16:creationId xmlns:a16="http://schemas.microsoft.com/office/drawing/2014/main" id="{69F28E32-6D0C-362D-1C72-888C80C4FF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727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808553C-F56B-46DE-997D-7494604C4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>
                <a:latin typeface="Arial"/>
                <a:cs typeface="Arial"/>
              </a:rPr>
              <a:t>Thank you</a:t>
            </a:r>
            <a:br>
              <a:rPr lang="en-US">
                <a:latin typeface="Arial"/>
                <a:cs typeface="Arial"/>
              </a:rPr>
            </a:br>
            <a:endParaRPr lang="en-US">
              <a:latin typeface="Arial"/>
              <a:cs typeface="Arial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EA70AF-2E29-4584-804D-7ADADC064B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F1FABC0-072B-4F22-8F9B-95A9D10B0206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3" name="Picture 2" descr="A red sign with white text&#10;&#10;Description automatically generated">
            <a:extLst>
              <a:ext uri="{FF2B5EF4-FFF2-40B4-BE49-F238E27FC236}">
                <a16:creationId xmlns:a16="http://schemas.microsoft.com/office/drawing/2014/main" id="{0545E07F-834C-711A-C350-BF25B573AA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048" y="1425839"/>
            <a:ext cx="8133595" cy="31504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4E3B6B-20BA-0010-9E30-52036F211A42}"/>
              </a:ext>
            </a:extLst>
          </p:cNvPr>
          <p:cNvSpPr txBox="1"/>
          <p:nvPr/>
        </p:nvSpPr>
        <p:spPr>
          <a:xfrm>
            <a:off x="551234" y="5123233"/>
            <a:ext cx="96141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11580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7E91482-6119-D665-1B34-DC438710E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Backup Slides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1A7AC5-208C-41B4-A2B2-99220ECDE1C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BC3426-83BD-28FF-BA17-3D1E091E3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E3564-AC10-7763-9FF7-AECA4F181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88388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F57DCC7-BC03-861F-2B2C-5B7B44EB3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457200"/>
            <a:ext cx="9601200" cy="960276"/>
          </a:xfrm>
        </p:spPr>
        <p:txBody>
          <a:bodyPr anchor="b">
            <a:normAutofit/>
          </a:bodyPr>
          <a:lstStyle/>
          <a:p>
            <a:r>
              <a:rPr lang="en-US"/>
              <a:t>Danfoss Turbocor® TT series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89F25-ADD1-10F5-8898-6AD91346CF1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22</a:t>
            </a:fld>
            <a:endParaRPr lang="en-US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E156C88E-7A55-9DBF-9A49-0D0D18A23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15" name="Content Placeholder 4">
            <a:extLst>
              <a:ext uri="{FF2B5EF4-FFF2-40B4-BE49-F238E27FC236}">
                <a16:creationId xmlns:a16="http://schemas.microsoft.com/office/drawing/2014/main" id="{240C8C1D-A319-8A9E-0D26-094571A1B9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33400" y="1824228"/>
            <a:ext cx="3200400" cy="4352544"/>
          </a:xfrm>
        </p:spPr>
        <p:txBody>
          <a:bodyPr/>
          <a:lstStyle/>
          <a:p>
            <a:r>
              <a:rPr lang="en-US"/>
              <a:t>Oil free compressors using HFC134a refrigerant</a:t>
            </a:r>
          </a:p>
        </p:txBody>
      </p:sp>
      <p:pic>
        <p:nvPicPr>
          <p:cNvPr id="7" name="Content Placeholder 6" descr="A black and silver machine&#10;&#10;Description automatically generated">
            <a:extLst>
              <a:ext uri="{FF2B5EF4-FFF2-40B4-BE49-F238E27FC236}">
                <a16:creationId xmlns:a16="http://schemas.microsoft.com/office/drawing/2014/main" id="{D0F179D9-D9BD-48C1-ABFE-62FECB234C8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3886201" y="2242022"/>
            <a:ext cx="6248399" cy="3516955"/>
          </a:xfrm>
          <a:noFill/>
        </p:spPr>
      </p:pic>
    </p:spTree>
    <p:extLst>
      <p:ext uri="{BB962C8B-B14F-4D97-AF65-F5344CB8AC3E}">
        <p14:creationId xmlns:p14="http://schemas.microsoft.com/office/powerpoint/2010/main" val="1565135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9225E1-5E92-6E1C-D567-4BBDEA17D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488B4D-F807-476E-D9AA-7F31279C2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23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A573F0-9DD4-A144-F890-1588B8165B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Machine Evaluation Sheet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6F237E-AF5B-3C32-6DAB-B772D98262A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4"/>
          <a:stretch/>
        </p:blipFill>
        <p:spPr bwMode="auto">
          <a:xfrm>
            <a:off x="1279949" y="1333837"/>
            <a:ext cx="7361330" cy="5093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0381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7F914505-3E7A-ACAC-FA4D-B5D222EA617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107882" y="1828863"/>
          <a:ext cx="6452235" cy="439077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244215">
                  <a:extLst>
                    <a:ext uri="{9D8B030D-6E8A-4147-A177-3AD203B41FA5}">
                      <a16:colId xmlns:a16="http://schemas.microsoft.com/office/drawing/2014/main" val="1396217707"/>
                    </a:ext>
                  </a:extLst>
                </a:gridCol>
                <a:gridCol w="619760">
                  <a:extLst>
                    <a:ext uri="{9D8B030D-6E8A-4147-A177-3AD203B41FA5}">
                      <a16:colId xmlns:a16="http://schemas.microsoft.com/office/drawing/2014/main" val="3826195390"/>
                    </a:ext>
                  </a:extLst>
                </a:gridCol>
                <a:gridCol w="941705">
                  <a:extLst>
                    <a:ext uri="{9D8B030D-6E8A-4147-A177-3AD203B41FA5}">
                      <a16:colId xmlns:a16="http://schemas.microsoft.com/office/drawing/2014/main" val="3005051136"/>
                    </a:ext>
                  </a:extLst>
                </a:gridCol>
                <a:gridCol w="1085850">
                  <a:extLst>
                    <a:ext uri="{9D8B030D-6E8A-4147-A177-3AD203B41FA5}">
                      <a16:colId xmlns:a16="http://schemas.microsoft.com/office/drawing/2014/main" val="2957468662"/>
                    </a:ext>
                  </a:extLst>
                </a:gridCol>
                <a:gridCol w="560705">
                  <a:extLst>
                    <a:ext uri="{9D8B030D-6E8A-4147-A177-3AD203B41FA5}">
                      <a16:colId xmlns:a16="http://schemas.microsoft.com/office/drawing/2014/main" val="299861686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Safety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Interaction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Functionality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751478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Shield user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59929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Sense if door is closed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988851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Ventilate heat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8811336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Sense user input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48909272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Enable timer to communicate with press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89518413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Force press to hold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198367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Make interchangeable for various sizes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7571594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Magnetize bearing to fitting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7814156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Make more room between press and plexiglass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581227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Allow more space between bearing and shaft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8414987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Increase/Decrease pressure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2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2394148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Apply up to 6 tons of pressure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X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1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356162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Total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8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5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</a:rPr>
                        <a:t> </a:t>
                      </a:r>
                      <a:endParaRPr lang="en-US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385876"/>
                  </a:ext>
                </a:extLst>
              </a:tr>
            </a:tbl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EEDB59-456F-30B8-E07C-E968568FE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FD3A17-FDC4-04D2-5EAF-C51BB873D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7C3DF5DF-4A16-51CA-FD12-60F6003AA0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Cross Reference Table</a:t>
            </a:r>
          </a:p>
        </p:txBody>
      </p:sp>
    </p:spTree>
    <p:extLst>
      <p:ext uri="{BB962C8B-B14F-4D97-AF65-F5344CB8AC3E}">
        <p14:creationId xmlns:p14="http://schemas.microsoft.com/office/powerpoint/2010/main" val="29931022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0">
            <a:extLst>
              <a:ext uri="{FF2B5EF4-FFF2-40B4-BE49-F238E27FC236}">
                <a16:creationId xmlns:a16="http://schemas.microsoft.com/office/drawing/2014/main" id="{A83DDBD5-F4AD-C0F8-62E9-B18E1A401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25</a:t>
            </a:fld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1825625"/>
            <a:ext cx="9144000" cy="4346575"/>
          </a:xfrm>
        </p:spPr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26</a:t>
            </a:fld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3816" y="457200"/>
            <a:ext cx="8485632" cy="960276"/>
          </a:xfrm>
        </p:spPr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27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9564444" y="240337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8F3B76-3AD3-FF21-899F-B3B558208E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1FA134-FFCE-3FCB-AC87-3836E1D8A7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85327FCF-0459-2456-BB3A-F6DA8B6FF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72887"/>
            <a:ext cx="9601200" cy="688607"/>
          </a:xfrm>
        </p:spPr>
        <p:txBody>
          <a:bodyPr/>
          <a:lstStyle/>
          <a:p>
            <a:r>
              <a:rPr lang="en-US"/>
              <a:t>Sponsor and Advisor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A2E8241-62D8-5A9D-80C2-65C5FFAA4CD2}"/>
              </a:ext>
            </a:extLst>
          </p:cNvPr>
          <p:cNvSpPr txBox="1">
            <a:spLocks noChangeAspect="1"/>
          </p:cNvSpPr>
          <p:nvPr/>
        </p:nvSpPr>
        <p:spPr>
          <a:xfrm>
            <a:off x="6543633" y="5043519"/>
            <a:ext cx="18473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endParaRPr lang="en-US" u="sng">
              <a:cs typeface="Calibri"/>
            </a:endParaRPr>
          </a:p>
        </p:txBody>
      </p:sp>
      <p:sp>
        <p:nvSpPr>
          <p:cNvPr id="14" name="TextBox 1">
            <a:extLst>
              <a:ext uri="{FF2B5EF4-FFF2-40B4-BE49-F238E27FC236}">
                <a16:creationId xmlns:a16="http://schemas.microsoft.com/office/drawing/2014/main" id="{1CD2E139-573B-ED05-309A-A61C7AB50656}"/>
              </a:ext>
            </a:extLst>
          </p:cNvPr>
          <p:cNvSpPr txBox="1"/>
          <p:nvPr/>
        </p:nvSpPr>
        <p:spPr>
          <a:xfrm>
            <a:off x="984389" y="3993684"/>
            <a:ext cx="2429539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/>
              <a:t>Engineering Mentor</a:t>
            </a:r>
          </a:p>
          <a:p>
            <a:r>
              <a:rPr lang="en-US">
                <a:ea typeface="+mn-lt"/>
                <a:cs typeface="+mn-lt"/>
              </a:rPr>
              <a:t>William Bilbow</a:t>
            </a:r>
            <a:endParaRPr lang="en-US"/>
          </a:p>
          <a:p>
            <a:r>
              <a:rPr lang="en-US" i="1"/>
              <a:t>Point of Contact</a:t>
            </a:r>
            <a:endParaRPr lang="en-US" i="1">
              <a:ea typeface="Calibri"/>
              <a:cs typeface="Calibri"/>
            </a:endParaRPr>
          </a:p>
          <a:p>
            <a:r>
              <a:rPr lang="en-US" i="1">
                <a:ea typeface="Calibri"/>
                <a:cs typeface="Calibri"/>
              </a:rPr>
              <a:t>&amp; Sponsor</a:t>
            </a:r>
          </a:p>
        </p:txBody>
      </p:sp>
      <p:sp>
        <p:nvSpPr>
          <p:cNvPr id="15" name="TextBox 2">
            <a:extLst>
              <a:ext uri="{FF2B5EF4-FFF2-40B4-BE49-F238E27FC236}">
                <a16:creationId xmlns:a16="http://schemas.microsoft.com/office/drawing/2014/main" id="{BDEA6807-20AE-37AF-79A1-C2F0BF81A4C5}"/>
              </a:ext>
            </a:extLst>
          </p:cNvPr>
          <p:cNvSpPr txBox="1">
            <a:spLocks noChangeAspect="1"/>
          </p:cNvSpPr>
          <p:nvPr/>
        </p:nvSpPr>
        <p:spPr>
          <a:xfrm>
            <a:off x="7385368" y="4077367"/>
            <a:ext cx="2092908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/>
              <a:t>Academic Advisor</a:t>
            </a:r>
          </a:p>
          <a:p>
            <a:r>
              <a:rPr lang="en-US"/>
              <a:t>Shayne McConomy</a:t>
            </a:r>
            <a:endParaRPr lang="en-US">
              <a:cs typeface="Calibri"/>
            </a:endParaRPr>
          </a:p>
          <a:p>
            <a:r>
              <a:rPr lang="en-US" i="1"/>
              <a:t>Professor</a:t>
            </a:r>
            <a:endParaRPr lang="en-US"/>
          </a:p>
        </p:txBody>
      </p:sp>
      <p:pic>
        <p:nvPicPr>
          <p:cNvPr id="16" name="Content Placeholder 6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37C1AB20-3008-2523-25D9-DEBCD75EE420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3015" y="1966484"/>
            <a:ext cx="2024775" cy="1697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Content Placeholder 13" descr="A person taking a selfie&#10;&#10;Description automatically generated">
            <a:extLst>
              <a:ext uri="{FF2B5EF4-FFF2-40B4-BE49-F238E27FC236}">
                <a16:creationId xmlns:a16="http://schemas.microsoft.com/office/drawing/2014/main" id="{55BE17EF-5D76-716A-1B83-8B22A6D9E4A3}"/>
              </a:ext>
            </a:extLst>
          </p:cNvPr>
          <p:cNvPicPr>
            <a:picLocks noGrp="1"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5439" y="1962778"/>
            <a:ext cx="2030132" cy="169525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TextBox 6">
            <a:extLst>
              <a:ext uri="{FF2B5EF4-FFF2-40B4-BE49-F238E27FC236}">
                <a16:creationId xmlns:a16="http://schemas.microsoft.com/office/drawing/2014/main" id="{B9B85BF0-5A9B-6359-8CF4-909DF537AC7C}"/>
              </a:ext>
            </a:extLst>
          </p:cNvPr>
          <p:cNvSpPr txBox="1"/>
          <p:nvPr/>
        </p:nvSpPr>
        <p:spPr>
          <a:xfrm>
            <a:off x="4132640" y="3997179"/>
            <a:ext cx="2268750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u="sng"/>
              <a:t>Engineering Mentor</a:t>
            </a:r>
          </a:p>
          <a:p>
            <a:r>
              <a:rPr lang="en-US">
                <a:ea typeface="+mn-lt"/>
                <a:cs typeface="+mn-lt"/>
              </a:rPr>
              <a:t>Kevin Lohman </a:t>
            </a:r>
            <a:endParaRPr lang="en-US"/>
          </a:p>
          <a:p>
            <a:r>
              <a:rPr lang="en-US" i="1">
                <a:ea typeface="Calibri"/>
                <a:cs typeface="Calibri"/>
              </a:rPr>
              <a:t>Sponsor </a:t>
            </a:r>
          </a:p>
        </p:txBody>
      </p:sp>
      <p:pic>
        <p:nvPicPr>
          <p:cNvPr id="19" name="Picture 18" descr="A person in a black suit&#10;&#10;Description automatically generated">
            <a:extLst>
              <a:ext uri="{FF2B5EF4-FFF2-40B4-BE49-F238E27FC236}">
                <a16:creationId xmlns:a16="http://schemas.microsoft.com/office/drawing/2014/main" id="{7587A68D-EF04-B8B0-517B-B24DBF4A6A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2549" y="1969769"/>
            <a:ext cx="2018800" cy="16966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7F3B30F6-7432-29D7-D1C3-CFECD8FA5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33692" y="406"/>
            <a:ext cx="1552468" cy="677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9842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1943588" cy="5676900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1915898" y="-1136066"/>
            <a:ext cx="5636968" cy="9130132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414808"/>
            <a:ext cx="4724399" cy="4762155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The objective of this project is to redesign the existing bearing press to press bearings of various sizes onto studs while ensuring ease of manipulation and user safety.</a:t>
            </a: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ea typeface="+mn-lt"/>
              <a:cs typeface="+mn-lt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en-US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4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192157"/>
            <a:ext cx="9601200" cy="675354"/>
          </a:xfrm>
        </p:spPr>
        <p:txBody>
          <a:bodyPr/>
          <a:lstStyle/>
          <a:p>
            <a:r>
              <a:rPr lang="en-US" sz="4000"/>
              <a:t>Objective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0993" y="3324"/>
            <a:ext cx="1483361" cy="662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F55076F-716F-15E2-F2B8-AA0A3DC7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96829" y="1418157"/>
            <a:ext cx="3775212" cy="4697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190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62249" y="811834"/>
            <a:ext cx="5743548" cy="5404886"/>
          </a:xfrm>
        </p:spPr>
        <p:txBody>
          <a:bodyPr vert="horz" lIns="0" tIns="0" rIns="0" bIns="0" rtlCol="0" anchor="t"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Original press created in 2020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Press applies 6 tons of pressure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Bearings are heated to 600 degrees and pressed on to shaft stubs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Press has two button engagement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Base plate height is fixed</a:t>
            </a:r>
          </a:p>
          <a:p>
            <a:pPr marL="800100" lvl="1" indent="-342900">
              <a:lnSpc>
                <a:spcPct val="100000"/>
              </a:lnSpc>
              <a:spcBef>
                <a:spcPts val="0"/>
              </a:spcBef>
              <a:buFont typeface="Arial,Sans-Serif"/>
              <a:buChar char="•"/>
            </a:pPr>
            <a:endParaRPr lang="en-US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0" y="99392"/>
            <a:ext cx="9601200" cy="708485"/>
          </a:xfrm>
        </p:spPr>
        <p:txBody>
          <a:bodyPr/>
          <a:lstStyle/>
          <a:p>
            <a:r>
              <a:rPr lang="en-US" sz="4000"/>
              <a:t>Project Background</a:t>
            </a:r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7917F80-F1EB-D28E-220A-58AA18CB42E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41476" y="1133061"/>
            <a:ext cx="3635882" cy="4863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9826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1709738"/>
            <a:ext cx="9585948" cy="1798908"/>
          </a:xfrm>
        </p:spPr>
        <p:txBody>
          <a:bodyPr/>
          <a:lstStyle/>
          <a:p>
            <a:pPr algn="ctr"/>
            <a:r>
              <a:rPr lang="en-US" sz="4800"/>
              <a:t>Project Scope</a:t>
            </a:r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2004" y="3571135"/>
            <a:ext cx="9587346" cy="2518515"/>
          </a:xfrm>
        </p:spPr>
        <p:txBody>
          <a:bodyPr vert="horz" lIns="0" tIns="0" rIns="0" bIns="0" rtlCol="0" anchor="t">
            <a:no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Clark Cooley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6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17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9155"/>
            <a:ext cx="9585948" cy="645812"/>
          </a:xfrm>
        </p:spPr>
        <p:txBody>
          <a:bodyPr/>
          <a:lstStyle/>
          <a:p>
            <a:r>
              <a:rPr lang="en-US" sz="4000"/>
              <a:t>Key Goals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7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D1978D3-D3C5-9312-0554-340BF6B9B840}"/>
              </a:ext>
            </a:extLst>
          </p:cNvPr>
          <p:cNvSpPr/>
          <p:nvPr/>
        </p:nvSpPr>
        <p:spPr>
          <a:xfrm>
            <a:off x="193008" y="2476500"/>
            <a:ext cx="1835837" cy="183215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Modular Baseplate</a:t>
            </a:r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E419F94-5D52-AFA5-A212-DE77A8D8B197}"/>
              </a:ext>
            </a:extLst>
          </p:cNvPr>
          <p:cNvSpPr/>
          <p:nvPr/>
        </p:nvSpPr>
        <p:spPr>
          <a:xfrm>
            <a:off x="2302188" y="2468394"/>
            <a:ext cx="1834632" cy="182841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Press Bearing on shaft stud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A2D5A22-EAAB-A346-41B7-806BAA6B5DB1}"/>
              </a:ext>
            </a:extLst>
          </p:cNvPr>
          <p:cNvSpPr/>
          <p:nvPr/>
        </p:nvSpPr>
        <p:spPr>
          <a:xfrm>
            <a:off x="4412380" y="2474346"/>
            <a:ext cx="1832090" cy="1828813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Ensure Safety of user</a:t>
            </a:r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231BC3C7-10BD-08F6-1E59-A4D8B6E05EEA}"/>
              </a:ext>
            </a:extLst>
          </p:cNvPr>
          <p:cNvSpPr/>
          <p:nvPr/>
        </p:nvSpPr>
        <p:spPr>
          <a:xfrm>
            <a:off x="6525867" y="2484607"/>
            <a:ext cx="1838912" cy="182620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cs typeface="Calibri"/>
              </a:rPr>
              <a:t>Allow user ease of usage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FE60B2F-2530-4902-7CE4-CBFFC9837CAD}"/>
              </a:ext>
            </a:extLst>
          </p:cNvPr>
          <p:cNvSpPr/>
          <p:nvPr/>
        </p:nvSpPr>
        <p:spPr>
          <a:xfrm>
            <a:off x="8682164" y="2512978"/>
            <a:ext cx="1832041" cy="1832041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FFFFFF"/>
                </a:solidFill>
                <a:cs typeface="Calibri"/>
              </a:rPr>
              <a:t>Optimize Cost </a:t>
            </a:r>
            <a:endParaRPr lang="en-US">
              <a:solidFill>
                <a:srgbClr val="FFFFFF"/>
              </a:solidFill>
            </a:endParaRPr>
          </a:p>
        </p:txBody>
      </p:sp>
      <p:pic>
        <p:nvPicPr>
          <p:cNvPr id="5" name="Graphic 4" descr="Flying Money with solid fill">
            <a:extLst>
              <a:ext uri="{FF2B5EF4-FFF2-40B4-BE49-F238E27FC236}">
                <a16:creationId xmlns:a16="http://schemas.microsoft.com/office/drawing/2014/main" id="{13E21ABE-50D0-9067-22F0-163308A623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197503" y="1512652"/>
            <a:ext cx="914400" cy="914400"/>
          </a:xfrm>
          <a:prstGeom prst="rect">
            <a:avLst/>
          </a:prstGeom>
        </p:spPr>
      </p:pic>
      <p:pic>
        <p:nvPicPr>
          <p:cNvPr id="7" name="Graphic 6" descr="Construction worker male with solid fill">
            <a:extLst>
              <a:ext uri="{FF2B5EF4-FFF2-40B4-BE49-F238E27FC236}">
                <a16:creationId xmlns:a16="http://schemas.microsoft.com/office/drawing/2014/main" id="{440FA021-54D1-06D0-1CE0-59171C5899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803843" y="1447800"/>
            <a:ext cx="914400" cy="914400"/>
          </a:xfrm>
          <a:prstGeom prst="rect">
            <a:avLst/>
          </a:prstGeom>
        </p:spPr>
      </p:pic>
      <p:pic>
        <p:nvPicPr>
          <p:cNvPr id="8" name="Graphic 7" descr="Checkbox Checked with solid fill">
            <a:extLst>
              <a:ext uri="{FF2B5EF4-FFF2-40B4-BE49-F238E27FC236}">
                <a16:creationId xmlns:a16="http://schemas.microsoft.com/office/drawing/2014/main" id="{0D1A7C1E-F347-5A10-16B0-4CCA58F099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92566" y="1512651"/>
            <a:ext cx="914400" cy="914400"/>
          </a:xfrm>
          <a:prstGeom prst="rect">
            <a:avLst/>
          </a:prstGeom>
        </p:spPr>
      </p:pic>
      <p:pic>
        <p:nvPicPr>
          <p:cNvPr id="15" name="Graphic 14" descr="Plate with solid fill">
            <a:extLst>
              <a:ext uri="{FF2B5EF4-FFF2-40B4-BE49-F238E27FC236}">
                <a16:creationId xmlns:a16="http://schemas.microsoft.com/office/drawing/2014/main" id="{681E8DBF-2070-FB4B-E07E-6909E1BE3CE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53375" y="1601821"/>
            <a:ext cx="914400" cy="914400"/>
          </a:xfrm>
          <a:prstGeom prst="rect">
            <a:avLst/>
          </a:prstGeom>
        </p:spPr>
      </p:pic>
      <p:pic>
        <p:nvPicPr>
          <p:cNvPr id="16" name="Graphic 15" descr="Badge 1 with solid fill">
            <a:extLst>
              <a:ext uri="{FF2B5EF4-FFF2-40B4-BE49-F238E27FC236}">
                <a16:creationId xmlns:a16="http://schemas.microsoft.com/office/drawing/2014/main" id="{EFB3C774-0CB7-32FA-D540-2A8E96DBA6B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2671864" y="1512651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978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9155"/>
            <a:ext cx="9585948" cy="645812"/>
          </a:xfrm>
        </p:spPr>
        <p:txBody>
          <a:bodyPr/>
          <a:lstStyle/>
          <a:p>
            <a:r>
              <a:rPr lang="en-US" sz="4000"/>
              <a:t>Markets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810465"/>
            <a:ext cx="9585950" cy="5279185"/>
          </a:xfrm>
        </p:spPr>
        <p:txBody>
          <a:bodyPr vert="horz" lIns="0" tIns="0" rIns="0" bIns="0" rtlCol="0" anchor="t">
            <a:noAutofit/>
          </a:bodyPr>
          <a:lstStyle/>
          <a:p>
            <a:pPr algn="ctr"/>
            <a:r>
              <a:rPr lang="en-US" sz="2400" b="1">
                <a:solidFill>
                  <a:srgbClr val="222222"/>
                </a:solidFill>
                <a:latin typeface="Arial"/>
                <a:cs typeface="Arial"/>
              </a:rPr>
              <a:t>Primary Market</a:t>
            </a:r>
            <a:endParaRPr lang="en-US" sz="2400">
              <a:solidFill>
                <a:srgbClr val="222222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222222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222222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222222"/>
              </a:solidFill>
              <a:latin typeface="Arial"/>
              <a:cs typeface="Arial"/>
            </a:endParaRPr>
          </a:p>
          <a:p>
            <a:endParaRPr lang="en-US" sz="2400" b="1">
              <a:solidFill>
                <a:srgbClr val="222222"/>
              </a:solidFill>
              <a:latin typeface="Arial"/>
              <a:cs typeface="Arial"/>
            </a:endParaRPr>
          </a:p>
          <a:p>
            <a:endParaRPr lang="en-US" b="1">
              <a:solidFill>
                <a:srgbClr val="222222"/>
              </a:solidFill>
              <a:latin typeface="Arial"/>
              <a:cs typeface="Arial"/>
            </a:endParaRPr>
          </a:p>
          <a:p>
            <a:pPr algn="ctr"/>
            <a:r>
              <a:rPr lang="en-US" b="1">
                <a:solidFill>
                  <a:srgbClr val="222222"/>
                </a:solidFill>
                <a:latin typeface="Arial"/>
                <a:cs typeface="Arial"/>
              </a:rPr>
              <a:t>Secondary Market</a:t>
            </a:r>
          </a:p>
          <a:p>
            <a:endParaRPr lang="en-US" b="1">
              <a:solidFill>
                <a:srgbClr val="222222"/>
              </a:solidFill>
              <a:latin typeface="Arial"/>
              <a:cs typeface="Arial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Clark Cooley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8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2275" y="1370382"/>
            <a:ext cx="4736171" cy="2011648"/>
          </a:xfrm>
          <a:prstGeom prst="rect">
            <a:avLst/>
          </a:prstGeom>
        </p:spPr>
      </p:pic>
      <p:pic>
        <p:nvPicPr>
          <p:cNvPr id="5" name="Graphic 4" descr="Dump truck with solid fill">
            <a:extLst>
              <a:ext uri="{FF2B5EF4-FFF2-40B4-BE49-F238E27FC236}">
                <a16:creationId xmlns:a16="http://schemas.microsoft.com/office/drawing/2014/main" id="{451D6CE6-C205-F126-43BF-B3D400F7BA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85925" y="4102894"/>
            <a:ext cx="1854992" cy="1854992"/>
          </a:xfrm>
          <a:prstGeom prst="rect">
            <a:avLst/>
          </a:prstGeom>
        </p:spPr>
      </p:pic>
      <p:pic>
        <p:nvPicPr>
          <p:cNvPr id="8" name="Graphic 7" descr="Car with solid fill">
            <a:extLst>
              <a:ext uri="{FF2B5EF4-FFF2-40B4-BE49-F238E27FC236}">
                <a16:creationId xmlns:a16="http://schemas.microsoft.com/office/drawing/2014/main" id="{F4F61743-E72D-FBD6-2B82-DDA52B28E1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281487" y="4061222"/>
            <a:ext cx="1926430" cy="1938336"/>
          </a:xfrm>
          <a:prstGeom prst="rect">
            <a:avLst/>
          </a:prstGeom>
        </p:spPr>
      </p:pic>
      <p:pic>
        <p:nvPicPr>
          <p:cNvPr id="9" name="Graphic 8" descr="Airplane with solid fill">
            <a:extLst>
              <a:ext uri="{FF2B5EF4-FFF2-40B4-BE49-F238E27FC236}">
                <a16:creationId xmlns:a16="http://schemas.microsoft.com/office/drawing/2014/main" id="{7BD6267C-6729-94A5-3773-88BA4B4264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019926" y="4108847"/>
            <a:ext cx="1759742" cy="1765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7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A8AA5DF1-6D6C-C612-FD45-A08FE1C4C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01" y="49155"/>
            <a:ext cx="9585948" cy="645812"/>
          </a:xfrm>
        </p:spPr>
        <p:txBody>
          <a:bodyPr/>
          <a:lstStyle/>
          <a:p>
            <a:r>
              <a:rPr lang="en-US" sz="4000"/>
              <a:t>Assumptions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4BC8655-90C6-D232-0E84-EAC98BD81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167652"/>
            <a:ext cx="9585950" cy="4921998"/>
          </a:xfrm>
        </p:spPr>
        <p:txBody>
          <a:bodyPr vert="horz" lIns="0" tIns="0" rIns="0" bIns="0" rtlCol="0" anchor="t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Access to the existing Mini-TT shaft bearing press and key components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Access to the machine shop at Danfoss or FAMU-FSU College of Engineering.</a:t>
            </a:r>
          </a:p>
          <a:p>
            <a:pPr marL="285750" indent="-285750">
              <a:buFont typeface="Arial"/>
              <a:buChar char="•"/>
            </a:pP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Budget of $10,000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Compressed air is used to create pressure</a:t>
            </a:r>
            <a:endParaRPr lang="en-US" sz="2400">
              <a:solidFill>
                <a:srgbClr val="222222"/>
              </a:solidFill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Bearings are heated to </a:t>
            </a:r>
            <a:r>
              <a:rPr lang="en-US" sz="2400">
                <a:solidFill>
                  <a:srgbClr val="222222"/>
                </a:solidFill>
                <a:latin typeface="Arial"/>
                <a:cs typeface="Arial"/>
              </a:rPr>
              <a:t>600°F</a:t>
            </a:r>
          </a:p>
          <a:p>
            <a:pPr marL="285750" indent="-285750">
              <a:buFont typeface="Arial"/>
              <a:buChar char="•"/>
            </a:pPr>
            <a:r>
              <a:rPr lang="en-US">
                <a:solidFill>
                  <a:srgbClr val="222222"/>
                </a:solidFill>
                <a:latin typeface="Arial"/>
                <a:cs typeface="Arial"/>
              </a:rPr>
              <a:t>Press will be stationary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41A422-6A68-5B0F-EEB1-6AD5F5FEDC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Colby Gullo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2CC65F-E5BB-F652-9A80-027AF2494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9</a:t>
            </a:fld>
            <a:endParaRPr lang="en-US"/>
          </a:p>
        </p:txBody>
      </p:sp>
      <p:pic>
        <p:nvPicPr>
          <p:cNvPr id="2" name="Picture 1" descr="A red sign with white text&#10;&#10;Description automatically generated">
            <a:extLst>
              <a:ext uri="{FF2B5EF4-FFF2-40B4-BE49-F238E27FC236}">
                <a16:creationId xmlns:a16="http://schemas.microsoft.com/office/drawing/2014/main" id="{0CA92E03-E347-5A85-AE60-63A846950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99532" y="3324"/>
            <a:ext cx="1492012" cy="640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482837"/>
      </p:ext>
    </p:extLst>
  </p:cSld>
  <p:clrMapOvr>
    <a:masterClrMapping/>
  </p:clrMapOvr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A4660DD5-5B19-4277-805B-7299CA1C93F0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F2COE-OG-PPT-2" id="{9E1BF82E-DEEE-47F3-9506-55D88756B303}" vid="{BBB2DEB0-54AC-4CB5-8B7A-BE93DA69F57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DAE7466416673479FB92B4C081F04E1" ma:contentTypeVersion="3" ma:contentTypeDescription="Create a new document." ma:contentTypeScope="" ma:versionID="fe1565543ce52d83f19e7170094327a4">
  <xsd:schema xmlns:xsd="http://www.w3.org/2001/XMLSchema" xmlns:xs="http://www.w3.org/2001/XMLSchema" xmlns:p="http://schemas.microsoft.com/office/2006/metadata/properties" xmlns:ns2="74a3e4f0-cfc8-4941-99be-ff3582b49bf2" targetNamespace="http://schemas.microsoft.com/office/2006/metadata/properties" ma:root="true" ma:fieldsID="4a378ccd8a2b1c82cbbb177e690a29b4" ns2:_="">
    <xsd:import namespace="74a3e4f0-cfc8-4941-99be-ff3582b49bf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a3e4f0-cfc8-4941-99be-ff3582b49bf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DF3460A-709C-43A5-A2C9-61E00D094AF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C5D12E-7392-43E4-8AAD-B5817AB36C60}">
  <ds:schemaRefs>
    <ds:schemaRef ds:uri="74a3e4f0-cfc8-4941-99be-ff3582b49bf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E03BBCAA-0F86-49D9-B8DC-7DDC9BEBED97}">
  <ds:schemaRefs>
    <ds:schemaRef ds:uri="74a3e4f0-cfc8-4941-99be-ff3582b49bf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</TotalTime>
  <Words>1399</Words>
  <Application>Microsoft Office PowerPoint</Application>
  <PresentationFormat>Widescreen</PresentationFormat>
  <Paragraphs>495</Paragraphs>
  <Slides>35</Slides>
  <Notes>4</Notes>
  <HiddenSlides>15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Arial,Sans-Serif</vt:lpstr>
      <vt:lpstr>Calibri</vt:lpstr>
      <vt:lpstr>Times New Roman</vt:lpstr>
      <vt:lpstr>Wingdings</vt:lpstr>
      <vt:lpstr>Orange with Logo</vt:lpstr>
      <vt:lpstr>Garnet with Logo</vt:lpstr>
      <vt:lpstr>Danfoss-Mini TT Shaft Bearing Press</vt:lpstr>
      <vt:lpstr>Team Introductions</vt:lpstr>
      <vt:lpstr>Sponsor and Advisor</vt:lpstr>
      <vt:lpstr>Objective</vt:lpstr>
      <vt:lpstr>Project Background</vt:lpstr>
      <vt:lpstr>Project Scope</vt:lpstr>
      <vt:lpstr>Key Goals</vt:lpstr>
      <vt:lpstr>Markets</vt:lpstr>
      <vt:lpstr>Assumptions</vt:lpstr>
      <vt:lpstr>Stake-Holders</vt:lpstr>
      <vt:lpstr>Customer Needs</vt:lpstr>
      <vt:lpstr>Customer Needs</vt:lpstr>
      <vt:lpstr>Current Shaft Press</vt:lpstr>
      <vt:lpstr>Functional Decomposition</vt:lpstr>
      <vt:lpstr>Functional Decomposition Hierarchy Chart</vt:lpstr>
      <vt:lpstr>Functional Decomposition: Safety</vt:lpstr>
      <vt:lpstr>Functional Decomposition: Interaction </vt:lpstr>
      <vt:lpstr>Functional Decomposition: Functionality </vt:lpstr>
      <vt:lpstr>Future Work</vt:lpstr>
      <vt:lpstr>Thank you </vt:lpstr>
      <vt:lpstr>Backup Slides</vt:lpstr>
      <vt:lpstr>Danfoss Turbocor® TT series</vt:lpstr>
      <vt:lpstr>Machine Evaluation Sheet</vt:lpstr>
      <vt:lpstr>Cross Reference Table</vt:lpstr>
      <vt:lpstr>PowerPoint Presentation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Shayne McConomy</dc:creator>
  <cp:lastModifiedBy>Colby</cp:lastModifiedBy>
  <cp:revision>237</cp:revision>
  <dcterms:created xsi:type="dcterms:W3CDTF">2023-10-03T17:48:03Z</dcterms:created>
  <dcterms:modified xsi:type="dcterms:W3CDTF">2024-04-02T22:30:49Z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0x0101003DAE7466416673479FB92B4C081F04E1</vt:lpwstr>
  </property>
</Properties>
</file>